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elly.com/activity?filter=4" TargetMode="External"/><Relationship Id="rId2" Type="http://schemas.openxmlformats.org/officeDocument/2006/relationships/hyperlink" Target="http://www.fuelly.com/c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hyperlink" Target="https://www.kaggle.com/gagandeep16/car-sales" TargetMode="External"/><Relationship Id="rId4" Type="http://schemas.openxmlformats.org/officeDocument/2006/relationships/hyperlink" Target="https://gasprices.aaa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C41E-EB8C-7040-827B-5779E7E82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9689" y="1490870"/>
            <a:ext cx="6967331" cy="3391816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Extract,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transform,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and load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  <a:cs typeface="Castellar" panose="020F0502020204030204" pitchFamily="34" charset="0"/>
              </a:rPr>
              <a:t>[ project 1.5 | v2.0 ]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39BD2-5CA9-EA48-88CA-4F611B4CF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4492" y="5151413"/>
            <a:ext cx="7197726" cy="140546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Trajan Pro" panose="02020502050506020301" pitchFamily="18" charset="77"/>
              </a:rPr>
              <a:t>Elie hakim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Trajan Pro" panose="02020502050506020301" pitchFamily="18" charset="77"/>
              </a:rPr>
              <a:t>Miguel </a:t>
            </a:r>
            <a:r>
              <a:rPr lang="en-US" dirty="0" err="1">
                <a:solidFill>
                  <a:schemeClr val="accent5"/>
                </a:solidFill>
                <a:latin typeface="Trajan Pro" panose="02020502050506020301" pitchFamily="18" charset="77"/>
              </a:rPr>
              <a:t>patxot</a:t>
            </a:r>
            <a:endParaRPr lang="en-US" dirty="0">
              <a:solidFill>
                <a:schemeClr val="accent5"/>
              </a:solidFill>
              <a:latin typeface="Trajan Pro" panose="02020502050506020301" pitchFamily="18" charset="77"/>
            </a:endParaRPr>
          </a:p>
          <a:p>
            <a:pPr algn="ctr"/>
            <a:r>
              <a:rPr lang="en-US" dirty="0">
                <a:latin typeface="Trajan Pro" panose="02020502050506020301" pitchFamily="18" charset="77"/>
              </a:rPr>
              <a:t>------- ------- -------</a:t>
            </a:r>
          </a:p>
          <a:p>
            <a:pPr algn="ctr"/>
            <a:r>
              <a:rPr lang="en-US" dirty="0">
                <a:solidFill>
                  <a:schemeClr val="accent5"/>
                </a:solidFill>
                <a:latin typeface="Trajan Pro" panose="02020502050506020301" pitchFamily="18" charset="77"/>
              </a:rPr>
              <a:t>November 7, 2019</a:t>
            </a:r>
          </a:p>
        </p:txBody>
      </p:sp>
    </p:spTree>
    <p:extLst>
      <p:ext uri="{BB962C8B-B14F-4D97-AF65-F5344CB8AC3E}">
        <p14:creationId xmlns:p14="http://schemas.microsoft.com/office/powerpoint/2010/main" val="237890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5FFA-4696-8E43-9D32-B1151551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979596"/>
            <a:ext cx="6282266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glow rad="254000">
                    <a:schemeClr val="accent6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Objective</a:t>
            </a:r>
            <a:r>
              <a:rPr lang="en-US" b="1" dirty="0">
                <a:effectLst>
                  <a:glow rad="254000">
                    <a:schemeClr val="accent6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668D-3FD8-6148-8268-0B372A47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384" y="2359951"/>
            <a:ext cx="6282266" cy="396796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rajan Pro" panose="02020502050506020301" pitchFamily="18" charset="77"/>
              </a:rPr>
              <a:t>We’re looking to observe the trends of fuel-ups on vehicles based on fuel ups from </a:t>
            </a:r>
            <a:r>
              <a:rPr lang="en-US" b="1" dirty="0" err="1">
                <a:latin typeface="Trajan Pro" panose="02020502050506020301" pitchFamily="18" charset="77"/>
              </a:rPr>
              <a:t>Fuelly</a:t>
            </a:r>
            <a:r>
              <a:rPr lang="en-US" b="1" dirty="0">
                <a:latin typeface="Trajan Pro" panose="02020502050506020301" pitchFamily="18" charset="77"/>
              </a:rPr>
              <a:t> community online. With a given sample we’re going to dive into important questions:</a:t>
            </a:r>
          </a:p>
          <a:p>
            <a:endParaRPr lang="en-US" b="1" dirty="0">
              <a:latin typeface="Trajan Pro" panose="02020502050506020301" pitchFamily="18" charset="77"/>
            </a:endParaRPr>
          </a:p>
          <a:p>
            <a:pPr lvl="1"/>
            <a:r>
              <a:rPr lang="en-US" b="1" dirty="0">
                <a:latin typeface="Trajan Pro" panose="02020502050506020301" pitchFamily="18" charset="77"/>
              </a:rPr>
              <a:t>What are Average Fill Ups looking like? </a:t>
            </a:r>
          </a:p>
          <a:p>
            <a:pPr lvl="1"/>
            <a:r>
              <a:rPr lang="en-US" b="1" dirty="0">
                <a:latin typeface="Trajan Pro" panose="02020502050506020301" pitchFamily="18" charset="77"/>
              </a:rPr>
              <a:t>What Type of Vehicles are Consumers actively driving? </a:t>
            </a:r>
          </a:p>
          <a:p>
            <a:pPr lvl="1"/>
            <a:r>
              <a:rPr lang="en-US" b="1" dirty="0">
                <a:latin typeface="Trajan Pro" panose="02020502050506020301" pitchFamily="18" charset="77"/>
              </a:rPr>
              <a:t>Are gas prices driving what type of cars we tend to be driving?</a:t>
            </a:r>
          </a:p>
          <a:p>
            <a:pPr lvl="1"/>
            <a:r>
              <a:rPr lang="en-US" b="1" dirty="0">
                <a:latin typeface="Trajan Pro" panose="02020502050506020301" pitchFamily="18" charset="77"/>
              </a:rPr>
              <a:t>Do we believe people are more concerned with bigger cars? Smaller cars?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7F7D3-6162-AC47-A8AB-11457917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9" y="1445019"/>
            <a:ext cx="3967961" cy="39679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331677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E558-19A9-7845-8054-68A3E312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Data 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1452A-9BA7-EF4B-899C-454751C4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778486" cy="3649133"/>
          </a:xfrm>
          <a:effectLst>
            <a:glow>
              <a:schemeClr val="accent1">
                <a:alpha val="40000"/>
              </a:schemeClr>
            </a:glow>
          </a:effectLst>
        </p:spPr>
        <p:txBody>
          <a:bodyPr>
            <a:normAutofit fontScale="77500" lnSpcReduction="20000"/>
          </a:bodyPr>
          <a:lstStyle/>
          <a:p>
            <a:r>
              <a:rPr lang="en-US" sz="2800" b="1" dirty="0" err="1">
                <a:latin typeface="Trajan Pro" panose="02020502050506020301" pitchFamily="18" charset="77"/>
              </a:rPr>
              <a:t>Fuelly</a:t>
            </a:r>
            <a:endParaRPr lang="en-US" sz="2800" b="1" dirty="0">
              <a:latin typeface="Trajan Pro" panose="02020502050506020301" pitchFamily="18" charset="77"/>
            </a:endParaRP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rajan Pro" panose="02020502050506020301" pitchFamily="18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http://www.fuelly.com/car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rajan Pro" panose="02020502050506020301" pitchFamily="18" charset="77"/>
            </a:endParaRP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rajan Pro" panose="02020502050506020301" pitchFamily="18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http://www.fuelly.com/activity?filter=4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rajan Pro" panose="02020502050506020301" pitchFamily="18" charset="77"/>
            </a:endParaRPr>
          </a:p>
          <a:p>
            <a:endParaRPr lang="en-US" sz="2800" b="1" dirty="0">
              <a:latin typeface="Trajan Pro" panose="02020502050506020301" pitchFamily="18" charset="77"/>
            </a:endParaRPr>
          </a:p>
          <a:p>
            <a:r>
              <a:rPr lang="en-US" sz="2800" b="1" dirty="0">
                <a:latin typeface="Trajan Pro" panose="02020502050506020301" pitchFamily="18" charset="77"/>
              </a:rPr>
              <a:t>AAA Gas Prices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rajan Pro" panose="02020502050506020301" pitchFamily="18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https://gasprices.aaa.com/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rajan Pro" panose="02020502050506020301" pitchFamily="18" charset="77"/>
            </a:endParaRPr>
          </a:p>
          <a:p>
            <a:endParaRPr lang="en-US" sz="2800" b="1" dirty="0">
              <a:latin typeface="Trajan Pro" panose="02020502050506020301" pitchFamily="18" charset="77"/>
            </a:endParaRPr>
          </a:p>
          <a:p>
            <a:r>
              <a:rPr lang="en-US" sz="2800" b="1" dirty="0">
                <a:latin typeface="Trajan Pro" panose="02020502050506020301" pitchFamily="18" charset="77"/>
              </a:rPr>
              <a:t>Kaggle – Fuel Capacity – Future usage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rajan Pro" panose="02020502050506020301" pitchFamily="18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https://www.kaggle.com/gagandeep16/car-sales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Trajan Pro" panose="02020502050506020301" pitchFamily="18" charset="77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97DE6-31DD-E146-BFBC-A4886E849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357" y="2431953"/>
            <a:ext cx="5047392" cy="3069360"/>
          </a:xfrm>
          <a:prstGeom prst="rect">
            <a:avLst/>
          </a:prstGeom>
          <a:effectLst>
            <a:glow>
              <a:schemeClr val="accent1"/>
            </a:glow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389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D356-DEDF-2645-A9DA-54FDA769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993" y="609600"/>
            <a:ext cx="4955017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Extract: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8CC5F-0158-B140-B542-79C2432B4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92" t="5881" b="5300"/>
          <a:stretch/>
        </p:blipFill>
        <p:spPr>
          <a:xfrm>
            <a:off x="576649" y="609600"/>
            <a:ext cx="5252360" cy="5548184"/>
          </a:xfrm>
          <a:effectLst>
            <a:softEdge rad="508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84C78-76C4-ED4B-9322-CD7A7523E8E3}"/>
              </a:ext>
            </a:extLst>
          </p:cNvPr>
          <p:cNvSpPr txBox="1"/>
          <p:nvPr/>
        </p:nvSpPr>
        <p:spPr>
          <a:xfrm>
            <a:off x="6264876" y="1964724"/>
            <a:ext cx="53504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ajan Pro" panose="02020502050506020301" pitchFamily="18" charset="77"/>
              </a:rPr>
              <a:t>Our objective is to Web-Scrape “Active Fuel-Up” Data from the </a:t>
            </a:r>
            <a:r>
              <a:rPr lang="en-US" dirty="0" err="1">
                <a:latin typeface="Trajan Pro" panose="02020502050506020301" pitchFamily="18" charset="77"/>
              </a:rPr>
              <a:t>Fuelly</a:t>
            </a:r>
            <a:r>
              <a:rPr lang="en-US" dirty="0">
                <a:latin typeface="Trajan Pro" panose="02020502050506020301" pitchFamily="18" charset="77"/>
              </a:rPr>
              <a:t> website with regards to drivers in the United States.</a:t>
            </a:r>
          </a:p>
          <a:p>
            <a:endParaRPr lang="en-US" dirty="0">
              <a:latin typeface="Trajan Pro" panose="02020502050506020301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ajan Pro" panose="02020502050506020301" pitchFamily="18" charset="77"/>
              </a:rPr>
              <a:t>First, we identified the type of data to capture from the active </a:t>
            </a:r>
            <a:r>
              <a:rPr lang="en-US" dirty="0" err="1">
                <a:latin typeface="Trajan Pro" panose="02020502050506020301" pitchFamily="18" charset="77"/>
              </a:rPr>
              <a:t>fuelly</a:t>
            </a:r>
            <a:r>
              <a:rPr lang="en-US" dirty="0">
                <a:latin typeface="Trajan Pro" panose="02020502050506020301" pitchFamily="18" charset="77"/>
              </a:rPr>
              <a:t> fuel up 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ajan Pro" panose="02020502050506020301" pitchFamily="18" charset="77"/>
              </a:rPr>
              <a:t>WE needed To build a substantial dataset we scraped every half hour to hour.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rajan Pro" panose="02020502050506020301" pitchFamily="18" charset="77"/>
              </a:rPr>
              <a:t>Identified elements to capture in respective lists to finally transform our captures into a </a:t>
            </a:r>
            <a:r>
              <a:rPr lang="en-US" dirty="0" err="1">
                <a:latin typeface="Trajan Pro" panose="02020502050506020301" pitchFamily="18" charset="77"/>
              </a:rPr>
              <a:t>dataframe</a:t>
            </a:r>
            <a:r>
              <a:rPr lang="en-US" dirty="0">
                <a:latin typeface="Trajan Pro" panose="02020502050506020301" pitchFamily="18" charset="77"/>
              </a:rPr>
              <a:t>.</a:t>
            </a:r>
          </a:p>
          <a:p>
            <a:endParaRPr lang="en-US" dirty="0">
              <a:latin typeface="Trajan Pro" panose="02020502050506020301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95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E263-88E4-1048-A33F-A9C1F05E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390515"/>
          </a:xfrm>
          <a:effectLst>
            <a:glow rad="254000">
              <a:schemeClr val="tx1"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Transform: </a:t>
            </a:r>
            <a:r>
              <a:rPr lang="en-US" sz="4400" b="1" dirty="0" err="1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Fuelly</a:t>
            </a:r>
            <a:endParaRPr lang="en-US" sz="4400" b="1" dirty="0">
              <a:effectLst>
                <a:glow rad="127000">
                  <a:schemeClr val="tx1">
                    <a:alpha val="40000"/>
                  </a:schemeClr>
                </a:glow>
              </a:effectLst>
              <a:latin typeface="Trajan Pro" panose="02020502050506020301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EA917-6874-8B4A-91BF-4F1741BD8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63" y="1390515"/>
            <a:ext cx="4447608" cy="5250856"/>
          </a:xfr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1A9D1-91A5-C044-851A-4D2A4E8F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13" y="1390515"/>
            <a:ext cx="5573655" cy="5250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1056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9426C-1932-4448-99CA-711B85502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011" y="1533184"/>
            <a:ext cx="6074489" cy="4879011"/>
          </a:xfrm>
          <a:effectLst>
            <a:softEdge rad="889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3A890-2CF6-8743-B283-8D47F14FA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7"/>
          <a:stretch/>
        </p:blipFill>
        <p:spPr>
          <a:xfrm>
            <a:off x="6992585" y="729049"/>
            <a:ext cx="4783404" cy="568314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CF89AB-9B78-1446-844A-3EE78CF0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11" y="142669"/>
            <a:ext cx="6074489" cy="1390515"/>
          </a:xfrm>
          <a:effectLst>
            <a:glow rad="254000">
              <a:schemeClr val="tx1"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Transform: AAA </a:t>
            </a:r>
          </a:p>
        </p:txBody>
      </p:sp>
    </p:spTree>
    <p:extLst>
      <p:ext uri="{BB962C8B-B14F-4D97-AF65-F5344CB8AC3E}">
        <p14:creationId xmlns:p14="http://schemas.microsoft.com/office/powerpoint/2010/main" val="13527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B021-26EA-9C46-BCCC-CDB7220E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913" y="151630"/>
            <a:ext cx="7175948" cy="145626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Load</a:t>
            </a:r>
            <a:r>
              <a:rPr lang="en-US" b="1" dirty="0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: to </a:t>
            </a:r>
            <a:r>
              <a:rPr lang="en-US" b="1" dirty="0" err="1">
                <a:effectLst>
                  <a:glow rad="127000">
                    <a:schemeClr val="tx1">
                      <a:alpha val="40000"/>
                    </a:schemeClr>
                  </a:glow>
                </a:effectLst>
                <a:latin typeface="Trajan Pro" panose="02020502050506020301" pitchFamily="18" charset="77"/>
              </a:rPr>
              <a:t>postgresql</a:t>
            </a:r>
            <a:endParaRPr lang="en-US" b="1" dirty="0">
              <a:effectLst>
                <a:glow rad="127000">
                  <a:schemeClr val="tx1">
                    <a:alpha val="40000"/>
                  </a:schemeClr>
                </a:glow>
              </a:effectLst>
              <a:latin typeface="Trajan Pro" panose="02020502050506020301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9A0A6-E0D3-C048-BCDC-5C2BB3FA3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764" y="151630"/>
            <a:ext cx="3984210" cy="6187763"/>
          </a:xfrm>
          <a:effectLst>
            <a:softEdge rad="889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8DD7D-CF6B-BB4D-928E-F69EBBE7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13" y="1454214"/>
            <a:ext cx="5547898" cy="4885179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634489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242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Trajan Pro</vt:lpstr>
      <vt:lpstr>Celestial</vt:lpstr>
      <vt:lpstr>Extract, transform,  and load  [ project 1.5 | v2.0 ]</vt:lpstr>
      <vt:lpstr>Objective: </vt:lpstr>
      <vt:lpstr>Data sources:</vt:lpstr>
      <vt:lpstr>Extract:</vt:lpstr>
      <vt:lpstr>Transform: Fuelly</vt:lpstr>
      <vt:lpstr>Transform: AAA </vt:lpstr>
      <vt:lpstr>Load: to postgresql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Extract, transform,  and load  [project 2]</dc:title>
  <dc:creator>Miguel Patxot</dc:creator>
  <cp:lastModifiedBy>Miguel Patxot</cp:lastModifiedBy>
  <cp:revision>9</cp:revision>
  <dcterms:created xsi:type="dcterms:W3CDTF">2019-11-07T19:47:15Z</dcterms:created>
  <dcterms:modified xsi:type="dcterms:W3CDTF">2019-11-07T21:12:49Z</dcterms:modified>
</cp:coreProperties>
</file>